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6"/>
  </p:notesMasterIdLst>
  <p:handoutMasterIdLst>
    <p:handoutMasterId r:id="rId17"/>
  </p:handoutMasterIdLst>
  <p:sldIdLst>
    <p:sldId id="261" r:id="rId5"/>
    <p:sldId id="262" r:id="rId6"/>
    <p:sldId id="263" r:id="rId7"/>
    <p:sldId id="264" r:id="rId8"/>
    <p:sldId id="265" r:id="rId9"/>
    <p:sldId id="266" r:id="rId10"/>
    <p:sldId id="267" r:id="rId11"/>
    <p:sldId id="268" r:id="rId12"/>
    <p:sldId id="269" r:id="rId13"/>
    <p:sldId id="270" r:id="rId14"/>
    <p:sldId id="271" r:id="rId15"/>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3" d="100"/>
          <a:sy n="113" d="100"/>
        </p:scale>
        <p:origin x="456" y="114"/>
      </p:cViewPr>
      <p:guideLst/>
    </p:cSldViewPr>
  </p:slideViewPr>
  <p:notesTextViewPr>
    <p:cViewPr>
      <p:scale>
        <a:sx n="1" d="1"/>
        <a:sy n="1" d="1"/>
      </p:scale>
      <p:origin x="0" y="0"/>
    </p:cViewPr>
  </p:notesTextViewPr>
  <p:notesViewPr>
    <p:cSldViewPr snapToGrid="0">
      <p:cViewPr varScale="1">
        <p:scale>
          <a:sx n="89" d="100"/>
          <a:sy n="89" d="100"/>
        </p:scale>
        <p:origin x="378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266D774-76E6-4304-AD40-37445BC52CD2}" type="datetime1">
              <a:rPr lang="es-ES" smtClean="0"/>
              <a:t>12/05/2023</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28E3B9-20FD-4A66-B01D-2BA689DD37BB}" type="slidenum">
              <a:rPr lang="es-ES" smtClean="0"/>
              <a:t>‹Nº›</a:t>
            </a:fld>
            <a:endParaRPr lang="es-ES"/>
          </a:p>
        </p:txBody>
      </p:sp>
    </p:spTree>
    <p:extLst>
      <p:ext uri="{BB962C8B-B14F-4D97-AF65-F5344CB8AC3E}">
        <p14:creationId xmlns:p14="http://schemas.microsoft.com/office/powerpoint/2010/main" val="3168732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550B78D4-5A53-41BC-8F2A-EA0BCC951EB2}" type="datetime1">
              <a:rPr lang="es-ES" noProof="0" smtClean="0"/>
              <a:t>12/05/2023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275CD8D-B1D9-4658-A4F0-38CA8D83ED5D}" type="slidenum">
              <a:rPr lang="es-ES" noProof="0" smtClean="0"/>
              <a:t>‹Nº›</a:t>
            </a:fld>
            <a:endParaRPr lang="es-ES"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C275CD8D-B1D9-4658-A4F0-38CA8D83ED5D}" type="slidenum">
              <a:rPr lang="es-ES" smtClean="0"/>
              <a:t>1</a:t>
            </a:fld>
            <a:endParaRPr lang="es-ES"/>
          </a:p>
        </p:txBody>
      </p:sp>
    </p:spTree>
    <p:extLst>
      <p:ext uri="{BB962C8B-B14F-4D97-AF65-F5344CB8AC3E}">
        <p14:creationId xmlns:p14="http://schemas.microsoft.com/office/powerpoint/2010/main" val="384192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C275CD8D-B1D9-4658-A4F0-38CA8D83ED5D}" type="slidenum">
              <a:rPr lang="es-ES" noProof="1" dirty="0" smtClean="0"/>
              <a:t>2</a:t>
            </a:fld>
            <a:endParaRPr lang="es-ES" noProof="1"/>
          </a:p>
        </p:txBody>
      </p:sp>
    </p:spTree>
    <p:extLst>
      <p:ext uri="{BB962C8B-B14F-4D97-AF65-F5344CB8AC3E}">
        <p14:creationId xmlns:p14="http://schemas.microsoft.com/office/powerpoint/2010/main" val="3900870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C275CD8D-B1D9-4658-A4F0-38CA8D83ED5D}" type="slidenum">
              <a:rPr lang="es-ES" noProof="1" dirty="0" smtClean="0"/>
              <a:t>3</a:t>
            </a:fld>
            <a:endParaRPr lang="es-ES" noProof="1"/>
          </a:p>
        </p:txBody>
      </p:sp>
    </p:spTree>
    <p:extLst>
      <p:ext uri="{BB962C8B-B14F-4D97-AF65-F5344CB8AC3E}">
        <p14:creationId xmlns:p14="http://schemas.microsoft.com/office/powerpoint/2010/main" val="251678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C275CD8D-B1D9-4658-A4F0-38CA8D83ED5D}" type="slidenum">
              <a:rPr lang="es-ES" noProof="1" dirty="0" smtClean="0"/>
              <a:t>4</a:t>
            </a:fld>
            <a:endParaRPr lang="es-ES" noProof="1"/>
          </a:p>
        </p:txBody>
      </p:sp>
    </p:spTree>
    <p:extLst>
      <p:ext uri="{BB962C8B-B14F-4D97-AF65-F5344CB8AC3E}">
        <p14:creationId xmlns:p14="http://schemas.microsoft.com/office/powerpoint/2010/main" val="3202477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C275CD8D-B1D9-4658-A4F0-38CA8D83ED5D}" type="slidenum">
              <a:rPr lang="es-ES" noProof="1" dirty="0" smtClean="0"/>
              <a:t>5</a:t>
            </a:fld>
            <a:endParaRPr lang="es-ES" noProof="1"/>
          </a:p>
        </p:txBody>
      </p:sp>
    </p:spTree>
    <p:extLst>
      <p:ext uri="{BB962C8B-B14F-4D97-AF65-F5344CB8AC3E}">
        <p14:creationId xmlns:p14="http://schemas.microsoft.com/office/powerpoint/2010/main" val="1156952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C275CD8D-B1D9-4658-A4F0-38CA8D83ED5D}" type="slidenum">
              <a:rPr lang="es-ES" noProof="1" dirty="0" smtClean="0"/>
              <a:t>6</a:t>
            </a:fld>
            <a:endParaRPr lang="es-ES" noProof="1"/>
          </a:p>
        </p:txBody>
      </p:sp>
    </p:spTree>
    <p:extLst>
      <p:ext uri="{BB962C8B-B14F-4D97-AF65-F5344CB8AC3E}">
        <p14:creationId xmlns:p14="http://schemas.microsoft.com/office/powerpoint/2010/main" val="2661787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C275CD8D-B1D9-4658-A4F0-38CA8D83ED5D}" type="slidenum">
              <a:rPr lang="es-ES" noProof="1" dirty="0" smtClean="0"/>
              <a:t>7</a:t>
            </a:fld>
            <a:endParaRPr lang="es-ES" noProof="1"/>
          </a:p>
        </p:txBody>
      </p:sp>
    </p:spTree>
    <p:extLst>
      <p:ext uri="{BB962C8B-B14F-4D97-AF65-F5344CB8AC3E}">
        <p14:creationId xmlns:p14="http://schemas.microsoft.com/office/powerpoint/2010/main" val="32975375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Imagen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upo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ángulo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orma libre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orma libre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ángulo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orma libre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orma libre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orma libre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orma libre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orma libre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orma libre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orma libre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orma libre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orma libre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orma libre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orma libre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orma libre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orma libre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orma libre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orma libre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orma libre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orma libre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orma libre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orma libre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orma libre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orma libre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orma libre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orma libre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orma libre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ángulo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orma libre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orma libre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orma libre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orma libre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orma libre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orma libre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orma libre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orma libre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orma libre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orma libre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orma libre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ángulo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orma libre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orma libre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orma libre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orma libre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orma libre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orma libre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orma libre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orma libre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orma libre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orma libre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orma libre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orma libre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orma libre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ítulo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fecha 3"/>
          <p:cNvSpPr>
            <a:spLocks noGrp="1"/>
          </p:cNvSpPr>
          <p:nvPr>
            <p:ph type="dt" sz="half" idx="10"/>
          </p:nvPr>
        </p:nvSpPr>
        <p:spPr>
          <a:xfrm>
            <a:off x="7077511" y="5410201"/>
            <a:ext cx="2743200" cy="365125"/>
          </a:xfrm>
        </p:spPr>
        <p:txBody>
          <a:bodyPr rtlCol="0"/>
          <a:lstStyle/>
          <a:p>
            <a:pPr rtl="0"/>
            <a:fld id="{466FB726-9EA1-438E-B3C4-5738EA7655EC}" type="datetime1">
              <a:rPr lang="es-ES" noProof="0" smtClean="0"/>
              <a:t>12/05/2023</a:t>
            </a:fld>
            <a:endParaRPr lang="es-ES" noProof="0"/>
          </a:p>
        </p:txBody>
      </p:sp>
      <p:sp>
        <p:nvSpPr>
          <p:cNvPr id="5" name="Marcador de posición de pie de página 4"/>
          <p:cNvSpPr>
            <a:spLocks noGrp="1"/>
          </p:cNvSpPr>
          <p:nvPr>
            <p:ph type="ftr" sz="quarter" idx="11"/>
          </p:nvPr>
        </p:nvSpPr>
        <p:spPr>
          <a:xfrm>
            <a:off x="1876424" y="5410201"/>
            <a:ext cx="5124886" cy="365125"/>
          </a:xfrm>
        </p:spPr>
        <p:txBody>
          <a:bodyPr rtlCol="0"/>
          <a:lstStyle/>
          <a:p>
            <a:pPr rtl="0"/>
            <a:endParaRPr lang="es-ES" noProof="0"/>
          </a:p>
        </p:txBody>
      </p:sp>
      <p:sp>
        <p:nvSpPr>
          <p:cNvPr id="6" name="Marcador de posición de número de diapositiva 5"/>
          <p:cNvSpPr>
            <a:spLocks noGrp="1"/>
          </p:cNvSpPr>
          <p:nvPr>
            <p:ph type="sldNum" sz="quarter" idx="12"/>
          </p:nvPr>
        </p:nvSpPr>
        <p:spPr>
          <a:xfrm>
            <a:off x="9896911" y="5410199"/>
            <a:ext cx="771089" cy="365125"/>
          </a:xfrm>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41410" y="4304664"/>
            <a:ext cx="9912355" cy="819355"/>
          </a:xfrm>
        </p:spPr>
        <p:txBody>
          <a:bodyPr rtlCol="0" anchor="b">
            <a:normAutofit/>
          </a:bodyPr>
          <a:lstStyle>
            <a:lvl1pPr>
              <a:defRPr sz="32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es-ES" noProof="0"/>
              <a:t>Haga clic en el icono para agregar una imagen</a:t>
            </a:r>
          </a:p>
        </p:txBody>
      </p:sp>
      <p:sp>
        <p:nvSpPr>
          <p:cNvPr id="4" name="Marcador de posición de texto 3"/>
          <p:cNvSpPr>
            <a:spLocks noGrp="1"/>
          </p:cNvSpPr>
          <p:nvPr>
            <p:ph type="body" sz="half" idx="2"/>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los estilos de texto del patrón</a:t>
            </a:r>
          </a:p>
        </p:txBody>
      </p:sp>
      <p:sp>
        <p:nvSpPr>
          <p:cNvPr id="5" name="Marcador de fecha 4"/>
          <p:cNvSpPr>
            <a:spLocks noGrp="1"/>
          </p:cNvSpPr>
          <p:nvPr>
            <p:ph type="dt" sz="half" idx="10"/>
          </p:nvPr>
        </p:nvSpPr>
        <p:spPr/>
        <p:txBody>
          <a:bodyPr rtlCol="0"/>
          <a:lstStyle/>
          <a:p>
            <a:pPr rtl="0"/>
            <a:fld id="{50288D08-D4EC-41D0-83AA-A12A514535FF}" type="datetime1">
              <a:rPr lang="es-ES" noProof="0" smtClean="0"/>
              <a:t>12/05/2023</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41456" y="609600"/>
            <a:ext cx="9905955" cy="3429000"/>
          </a:xfrm>
        </p:spPr>
        <p:txBody>
          <a:bodyPr rtlCol="0" anchor="ctr">
            <a:normAutofit/>
          </a:bodyPr>
          <a:lstStyle>
            <a:lvl1pPr>
              <a:defRPr sz="3600"/>
            </a:lvl1pPr>
          </a:lstStyle>
          <a:p>
            <a:pPr rtl="0"/>
            <a:r>
              <a:rPr lang="es-ES" noProof="0"/>
              <a:t>Haga clic para modificar el estilo de título del patrón</a:t>
            </a:r>
          </a:p>
        </p:txBody>
      </p:sp>
      <p:sp>
        <p:nvSpPr>
          <p:cNvPr id="4" name="Marcador de posición de texto 3"/>
          <p:cNvSpPr>
            <a:spLocks noGrp="1"/>
          </p:cNvSpPr>
          <p:nvPr>
            <p:ph type="body" sz="half" idx="2"/>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los estilos de texto del patrón</a:t>
            </a:r>
          </a:p>
        </p:txBody>
      </p:sp>
      <p:sp>
        <p:nvSpPr>
          <p:cNvPr id="5" name="Marcador de fecha 4"/>
          <p:cNvSpPr>
            <a:spLocks noGrp="1"/>
          </p:cNvSpPr>
          <p:nvPr>
            <p:ph type="dt" sz="half" idx="10"/>
          </p:nvPr>
        </p:nvSpPr>
        <p:spPr/>
        <p:txBody>
          <a:bodyPr rtlCol="0"/>
          <a:lstStyle/>
          <a:p>
            <a:pPr rtl="0"/>
            <a:fld id="{4FB87182-FA69-4F03-863D-9267B38C36FF}" type="datetime1">
              <a:rPr lang="es-ES" noProof="0" smtClean="0"/>
              <a:t>12/05/2023</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446212" y="609599"/>
            <a:ext cx="9302752" cy="2748429"/>
          </a:xfrm>
        </p:spPr>
        <p:txBody>
          <a:bodyPr rtlCol="0" anchor="ctr">
            <a:normAutofit/>
          </a:bodyPr>
          <a:lstStyle>
            <a:lvl1pPr>
              <a:defRPr sz="3600"/>
            </a:lvl1pPr>
          </a:lstStyle>
          <a:p>
            <a:pPr rtl="0"/>
            <a:r>
              <a:rPr lang="es-ES" noProof="0"/>
              <a:t>Haga clic para modificar el estilo de título del patrón</a:t>
            </a:r>
          </a:p>
        </p:txBody>
      </p:sp>
      <p:sp>
        <p:nvSpPr>
          <p:cNvPr id="12" name="Marcador de texto 3"/>
          <p:cNvSpPr>
            <a:spLocks noGrp="1"/>
          </p:cNvSpPr>
          <p:nvPr>
            <p:ph type="body" sz="half" idx="13"/>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los estilos de texto del patrón</a:t>
            </a:r>
          </a:p>
        </p:txBody>
      </p:sp>
      <p:sp>
        <p:nvSpPr>
          <p:cNvPr id="4" name="Marcador de posición de texto 3"/>
          <p:cNvSpPr>
            <a:spLocks noGrp="1"/>
          </p:cNvSpPr>
          <p:nvPr>
            <p:ph type="body" sz="half" idx="2"/>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los estilos de texto del patrón</a:t>
            </a:r>
          </a:p>
        </p:txBody>
      </p:sp>
      <p:sp>
        <p:nvSpPr>
          <p:cNvPr id="5" name="Marcador de fecha 4"/>
          <p:cNvSpPr>
            <a:spLocks noGrp="1"/>
          </p:cNvSpPr>
          <p:nvPr>
            <p:ph type="dt" sz="half" idx="10"/>
          </p:nvPr>
        </p:nvSpPr>
        <p:spPr/>
        <p:txBody>
          <a:bodyPr rtlCol="0"/>
          <a:lstStyle/>
          <a:p>
            <a:pPr rtl="0"/>
            <a:fld id="{EF5794B0-7797-4272-9696-38EFF55CC0F9}" type="datetime1">
              <a:rPr lang="es-ES" noProof="0" smtClean="0"/>
              <a:t>12/05/2023</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
        <p:nvSpPr>
          <p:cNvPr id="60" name="Cuadro de texto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a:solidFill>
                  <a:schemeClr val="tx1"/>
                </a:solidFill>
                <a:effectLst/>
              </a:rPr>
              <a:t>“</a:t>
            </a:r>
          </a:p>
        </p:txBody>
      </p:sp>
      <p:sp>
        <p:nvSpPr>
          <p:cNvPr id="61" name="Cuadro de texto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ítulo 1"/>
          <p:cNvSpPr>
            <a:spLocks noGrp="1"/>
          </p:cNvSpPr>
          <p:nvPr>
            <p:ph type="title"/>
          </p:nvPr>
        </p:nvSpPr>
        <p:spPr>
          <a:xfrm>
            <a:off x="1141410" y="2134041"/>
            <a:ext cx="9906001" cy="2511835"/>
          </a:xfrm>
        </p:spPr>
        <p:txBody>
          <a:bodyPr rtlCol="0" anchor="b">
            <a:normAutofit/>
          </a:bodyPr>
          <a:lstStyle>
            <a:lvl1pPr>
              <a:defRPr sz="3600"/>
            </a:lvl1pPr>
          </a:lstStyle>
          <a:p>
            <a:pPr rtl="0"/>
            <a:r>
              <a:rPr lang="es-ES" noProof="0"/>
              <a:t>Haga clic para modificar el estilo de título del patrón</a:t>
            </a:r>
          </a:p>
        </p:txBody>
      </p:sp>
      <p:sp>
        <p:nvSpPr>
          <p:cNvPr id="4" name="Marcador de posición de texto 3"/>
          <p:cNvSpPr>
            <a:spLocks noGrp="1"/>
          </p:cNvSpPr>
          <p:nvPr>
            <p:ph type="body" sz="half" idx="2"/>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los estilos de texto del patrón</a:t>
            </a:r>
          </a:p>
        </p:txBody>
      </p:sp>
      <p:sp>
        <p:nvSpPr>
          <p:cNvPr id="5" name="Marcador de fecha 4"/>
          <p:cNvSpPr>
            <a:spLocks noGrp="1"/>
          </p:cNvSpPr>
          <p:nvPr>
            <p:ph type="dt" sz="half" idx="10"/>
          </p:nvPr>
        </p:nvSpPr>
        <p:spPr/>
        <p:txBody>
          <a:bodyPr rtlCol="0"/>
          <a:lstStyle/>
          <a:p>
            <a:pPr rtl="0"/>
            <a:fld id="{D533065C-43D5-49A8-B59C-127CBA6BB399}" type="datetime1">
              <a:rPr lang="es-ES" noProof="0" smtClean="0"/>
              <a:t>12/05/2023</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ítulo 1"/>
          <p:cNvSpPr>
            <a:spLocks noGrp="1"/>
          </p:cNvSpPr>
          <p:nvPr>
            <p:ph type="title"/>
          </p:nvPr>
        </p:nvSpPr>
        <p:spPr>
          <a:xfrm>
            <a:off x="1141413" y="609600"/>
            <a:ext cx="9905998" cy="1905000"/>
          </a:xfrm>
        </p:spPr>
        <p:txBody>
          <a:bodyPr rtlCol="0"/>
          <a:lstStyle/>
          <a:p>
            <a:pPr rtl="0"/>
            <a:r>
              <a:rPr lang="es-ES" noProof="0"/>
              <a:t>Haga clic para modificar el estilo de título del patrón</a:t>
            </a:r>
          </a:p>
        </p:txBody>
      </p:sp>
      <p:sp>
        <p:nvSpPr>
          <p:cNvPr id="7" name="Marcador de posición de texto 2"/>
          <p:cNvSpPr>
            <a:spLocks noGrp="1"/>
          </p:cNvSpPr>
          <p:nvPr>
            <p:ph type="body" idx="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los estilos de texto del patrón</a:t>
            </a:r>
          </a:p>
        </p:txBody>
      </p:sp>
      <p:sp>
        <p:nvSpPr>
          <p:cNvPr id="8" name="Marcador de posición de texto 3"/>
          <p:cNvSpPr>
            <a:spLocks noGrp="1"/>
          </p:cNvSpPr>
          <p:nvPr>
            <p:ph type="body" sz="half" idx="15"/>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los estilos de texto del patrón</a:t>
            </a:r>
          </a:p>
        </p:txBody>
      </p:sp>
      <p:sp>
        <p:nvSpPr>
          <p:cNvPr id="9" name="Marcador de posición de texto 4"/>
          <p:cNvSpPr>
            <a:spLocks noGrp="1"/>
          </p:cNvSpPr>
          <p:nvPr>
            <p:ph type="body" sz="quarter" idx="3"/>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los estilos de texto del patrón</a:t>
            </a:r>
          </a:p>
        </p:txBody>
      </p:sp>
      <p:sp>
        <p:nvSpPr>
          <p:cNvPr id="10" name="Marcador de posición de texto 3"/>
          <p:cNvSpPr>
            <a:spLocks noGrp="1"/>
          </p:cNvSpPr>
          <p:nvPr>
            <p:ph type="body" sz="half" idx="16"/>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los estilos de texto del patrón</a:t>
            </a:r>
          </a:p>
        </p:txBody>
      </p:sp>
      <p:sp>
        <p:nvSpPr>
          <p:cNvPr id="11" name="Marcador de posición de texto 4"/>
          <p:cNvSpPr>
            <a:spLocks noGrp="1"/>
          </p:cNvSpPr>
          <p:nvPr>
            <p:ph type="body" sz="quarter" idx="13"/>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los estilos de texto del patrón</a:t>
            </a:r>
          </a:p>
        </p:txBody>
      </p:sp>
      <p:sp>
        <p:nvSpPr>
          <p:cNvPr id="12" name="Marcador de posición de texto 3"/>
          <p:cNvSpPr>
            <a:spLocks noGrp="1"/>
          </p:cNvSpPr>
          <p:nvPr>
            <p:ph type="body" sz="half" idx="17"/>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los estilos de texto del patrón</a:t>
            </a:r>
          </a:p>
        </p:txBody>
      </p:sp>
      <p:sp>
        <p:nvSpPr>
          <p:cNvPr id="3" name="Marcador de fecha 2"/>
          <p:cNvSpPr>
            <a:spLocks noGrp="1"/>
          </p:cNvSpPr>
          <p:nvPr>
            <p:ph type="dt" sz="half" idx="10"/>
          </p:nvPr>
        </p:nvSpPr>
        <p:spPr/>
        <p:txBody>
          <a:bodyPr rtlCol="0"/>
          <a:lstStyle/>
          <a:p>
            <a:pPr rtl="0"/>
            <a:fld id="{EB1D0151-474C-413E-A493-4E0CAE9D5F11}" type="datetime1">
              <a:rPr lang="es-ES" noProof="0" smtClean="0"/>
              <a:t>12/05/2023</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ítulo 1"/>
          <p:cNvSpPr>
            <a:spLocks noGrp="1"/>
          </p:cNvSpPr>
          <p:nvPr>
            <p:ph type="title"/>
          </p:nvPr>
        </p:nvSpPr>
        <p:spPr>
          <a:xfrm>
            <a:off x="1141411" y="609600"/>
            <a:ext cx="9905999" cy="1905000"/>
          </a:xfrm>
        </p:spPr>
        <p:txBody>
          <a:bodyPr rtlCol="0"/>
          <a:lstStyle/>
          <a:p>
            <a:pPr rtl="0"/>
            <a:r>
              <a:rPr lang="es-ES" noProof="0"/>
              <a:t>Haga clic para modificar el estilo de título del patrón</a:t>
            </a:r>
          </a:p>
        </p:txBody>
      </p:sp>
      <p:sp>
        <p:nvSpPr>
          <p:cNvPr id="19" name="Marcador de texto 2"/>
          <p:cNvSpPr>
            <a:spLocks noGrp="1"/>
          </p:cNvSpPr>
          <p:nvPr>
            <p:ph type="body" idx="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los estilos de texto del patrón</a:t>
            </a:r>
          </a:p>
        </p:txBody>
      </p:sp>
      <p:sp>
        <p:nvSpPr>
          <p:cNvPr id="20" name="Marcador de posición de imagen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es-ES" noProof="0"/>
              <a:t>Haga clic en el icono para agregar una imagen</a:t>
            </a:r>
          </a:p>
        </p:txBody>
      </p:sp>
      <p:sp>
        <p:nvSpPr>
          <p:cNvPr id="21" name="Marcador de posición de texto 3"/>
          <p:cNvSpPr>
            <a:spLocks noGrp="1"/>
          </p:cNvSpPr>
          <p:nvPr>
            <p:ph type="body" sz="half" idx="18"/>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los estilos de texto del patrón</a:t>
            </a:r>
          </a:p>
        </p:txBody>
      </p:sp>
      <p:sp>
        <p:nvSpPr>
          <p:cNvPr id="22" name="Marcador de posición de texto 4"/>
          <p:cNvSpPr>
            <a:spLocks noGrp="1"/>
          </p:cNvSpPr>
          <p:nvPr>
            <p:ph type="body" sz="quarter" idx="3"/>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los estilos de texto del patrón</a:t>
            </a:r>
          </a:p>
        </p:txBody>
      </p:sp>
      <p:sp>
        <p:nvSpPr>
          <p:cNvPr id="23" name="Marcador de posición de imagen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es-ES" noProof="0"/>
              <a:t>Haga clic en el icono para agregar una imagen</a:t>
            </a:r>
          </a:p>
        </p:txBody>
      </p:sp>
      <p:sp>
        <p:nvSpPr>
          <p:cNvPr id="24" name="Marcador de posición de texto 3"/>
          <p:cNvSpPr>
            <a:spLocks noGrp="1"/>
          </p:cNvSpPr>
          <p:nvPr>
            <p:ph type="body" sz="half" idx="19"/>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los estilos de texto del patrón</a:t>
            </a:r>
          </a:p>
        </p:txBody>
      </p:sp>
      <p:sp>
        <p:nvSpPr>
          <p:cNvPr id="25" name="Marcador de texto 4"/>
          <p:cNvSpPr>
            <a:spLocks noGrp="1"/>
          </p:cNvSpPr>
          <p:nvPr>
            <p:ph type="body" sz="quarter" idx="13"/>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los estilos de texto del patrón</a:t>
            </a:r>
          </a:p>
        </p:txBody>
      </p:sp>
      <p:sp>
        <p:nvSpPr>
          <p:cNvPr id="26" name="Marcador de posición de imagen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es-ES" noProof="0"/>
              <a:t>Haga clic en el icono para agregar una imagen</a:t>
            </a:r>
          </a:p>
        </p:txBody>
      </p:sp>
      <p:sp>
        <p:nvSpPr>
          <p:cNvPr id="27" name="Marcador de posición de texto 3"/>
          <p:cNvSpPr>
            <a:spLocks noGrp="1"/>
          </p:cNvSpPr>
          <p:nvPr>
            <p:ph type="body" sz="half" idx="20"/>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los estilos de texto del patrón</a:t>
            </a:r>
          </a:p>
        </p:txBody>
      </p:sp>
      <p:sp>
        <p:nvSpPr>
          <p:cNvPr id="3" name="Marcador de fecha 2"/>
          <p:cNvSpPr>
            <a:spLocks noGrp="1"/>
          </p:cNvSpPr>
          <p:nvPr>
            <p:ph type="dt" sz="half" idx="10"/>
          </p:nvPr>
        </p:nvSpPr>
        <p:spPr/>
        <p:txBody>
          <a:bodyPr rtlCol="0"/>
          <a:lstStyle/>
          <a:p>
            <a:pPr rtl="0"/>
            <a:fld id="{05A1010D-A5D4-4CA8-A1BB-CBED83D7E82D}" type="datetime1">
              <a:rPr lang="es-ES" noProof="0" smtClean="0"/>
              <a:t>12/05/2023</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p:txBody>
          <a:bodyPr vert="eaVert" rtlCol="0" anchor="t"/>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B2E3B843-CCD9-46EE-BF85-1900A91D06F3}" type="datetime1">
              <a:rPr lang="es-ES" noProof="0" smtClean="0"/>
              <a:t>12/05/2023</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042400" y="609599"/>
            <a:ext cx="2005011" cy="5181601"/>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1141410" y="609599"/>
            <a:ext cx="7748590" cy="5181601"/>
          </a:xfrm>
        </p:spPr>
        <p:txBody>
          <a:bodyPr vert="eaVert"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343EBAD4-9ACF-4585-9EAE-57EB88D31CDE}" type="datetime1">
              <a:rPr lang="es-ES" noProof="0" smtClean="0"/>
              <a:t>12/05/2023</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idx="1"/>
          </p:nvPr>
        </p:nvSpPr>
        <p:spPr/>
        <p:txBody>
          <a:bodyPr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2ECC6A82-2F8F-4936-8838-5BC2FB2E370D}" type="datetime1">
              <a:rPr lang="es-ES" noProof="0" smtClean="0"/>
              <a:t>12/05/2023</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141411" y="1419226"/>
            <a:ext cx="9906000" cy="2852737"/>
          </a:xfrm>
        </p:spPr>
        <p:txBody>
          <a:bodyPr rtlCol="0" anchor="b">
            <a:normAutofit/>
          </a:bodyPr>
          <a:lstStyle>
            <a:lvl1pPr>
              <a:defRPr sz="3600"/>
            </a:lvl1p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Editar los estilos de texto del patrón</a:t>
            </a:r>
          </a:p>
        </p:txBody>
      </p:sp>
      <p:sp>
        <p:nvSpPr>
          <p:cNvPr id="4" name="Marcador de fecha 3"/>
          <p:cNvSpPr>
            <a:spLocks noGrp="1"/>
          </p:cNvSpPr>
          <p:nvPr>
            <p:ph type="dt" sz="half" idx="10"/>
          </p:nvPr>
        </p:nvSpPr>
        <p:spPr/>
        <p:txBody>
          <a:bodyPr rtlCol="0"/>
          <a:lstStyle/>
          <a:p>
            <a:pPr rtl="0"/>
            <a:fld id="{9C39B39A-4A81-4D21-8BFB-D76B7E9694BA}" type="datetime1">
              <a:rPr lang="es-ES" noProof="0" smtClean="0"/>
              <a:t>12/05/2023</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sz="half" idx="1"/>
          </p:nvPr>
        </p:nvSpPr>
        <p:spPr>
          <a:xfrm>
            <a:off x="1141410" y="2249486"/>
            <a:ext cx="4878389" cy="3541714"/>
          </a:xfrm>
        </p:spPr>
        <p:txBody>
          <a:bodyPr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p:nvPr>
        </p:nvSpPr>
        <p:spPr>
          <a:xfrm>
            <a:off x="6172200" y="2249486"/>
            <a:ext cx="4875211" cy="3541714"/>
          </a:xfrm>
        </p:spPr>
        <p:txBody>
          <a:bodyPr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35F0DEC6-5D3C-4DBA-996C-D4E13AC6070A}" type="datetime1">
              <a:rPr lang="es-ES" noProof="0" smtClean="0"/>
              <a:t>12/05/2023</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141411" y="619126"/>
            <a:ext cx="9906000" cy="1477961"/>
          </a:xfrm>
        </p:spPr>
        <p:txBody>
          <a:bodyPr rtlCol="0"/>
          <a:lstStyle/>
          <a:p>
            <a:pPr rtl="0"/>
            <a:r>
              <a:rPr lang="es-ES" noProof="0"/>
              <a:t>Haga clic para modificar el estilo de título del patrón</a:t>
            </a:r>
          </a:p>
        </p:txBody>
      </p:sp>
      <p:sp>
        <p:nvSpPr>
          <p:cNvPr id="3" name="Marcador de texto 2"/>
          <p:cNvSpPr>
            <a:spLocks noGrp="1"/>
          </p:cNvSpPr>
          <p:nvPr>
            <p:ph type="body" idx="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los estilos de texto del patrón</a:t>
            </a:r>
          </a:p>
        </p:txBody>
      </p:sp>
      <p:sp>
        <p:nvSpPr>
          <p:cNvPr id="4" name="Marcador de posición de contenido 3"/>
          <p:cNvSpPr>
            <a:spLocks noGrp="1"/>
          </p:cNvSpPr>
          <p:nvPr>
            <p:ph sz="half" idx="2"/>
          </p:nvPr>
        </p:nvSpPr>
        <p:spPr>
          <a:xfrm>
            <a:off x="1141410" y="3073397"/>
            <a:ext cx="4878391" cy="2717801"/>
          </a:xfrm>
        </p:spPr>
        <p:txBody>
          <a:bodyPr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los estilos de texto del patrón</a:t>
            </a:r>
          </a:p>
        </p:txBody>
      </p:sp>
      <p:sp>
        <p:nvSpPr>
          <p:cNvPr id="6" name="Marcador de posición de contenido 5"/>
          <p:cNvSpPr>
            <a:spLocks noGrp="1"/>
          </p:cNvSpPr>
          <p:nvPr>
            <p:ph sz="quarter" idx="4"/>
          </p:nvPr>
        </p:nvSpPr>
        <p:spPr>
          <a:xfrm>
            <a:off x="6172200" y="3073397"/>
            <a:ext cx="4875210" cy="2717801"/>
          </a:xfrm>
        </p:spPr>
        <p:txBody>
          <a:bodyPr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8EE7B9F7-6137-47F8-88A0-AC716F54B38E}" type="datetime1">
              <a:rPr lang="es-ES" noProof="0" smtClean="0"/>
              <a:t>12/05/2023</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fecha 2"/>
          <p:cNvSpPr>
            <a:spLocks noGrp="1"/>
          </p:cNvSpPr>
          <p:nvPr>
            <p:ph type="dt" sz="half" idx="10"/>
          </p:nvPr>
        </p:nvSpPr>
        <p:spPr/>
        <p:txBody>
          <a:bodyPr rtlCol="0"/>
          <a:lstStyle/>
          <a:p>
            <a:pPr rtl="0"/>
            <a:fld id="{A9C1B1E6-E335-44CC-B314-7C0916014943}" type="datetime1">
              <a:rPr lang="es-ES" noProof="0" smtClean="0"/>
              <a:t>12/05/2023</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6D2801FC-6F4F-4172-8124-C87717AF3BCC}" type="datetime1">
              <a:rPr lang="es-ES" noProof="0" smtClean="0"/>
              <a:t>12/05/2023</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46705" y="609601"/>
            <a:ext cx="3856037" cy="1639884"/>
          </a:xfrm>
        </p:spPr>
        <p:txBody>
          <a:bodyPr rtlCol="0" anchor="b"/>
          <a:lstStyle>
            <a:lvl1pPr>
              <a:defRPr sz="3200"/>
            </a:lvl1pPr>
          </a:lstStyle>
          <a:p>
            <a:pPr rtl="0"/>
            <a:r>
              <a:rPr lang="es-ES" noProof="0"/>
              <a:t>Haga clic para modificar el estilo de título del patrón</a:t>
            </a:r>
          </a:p>
        </p:txBody>
      </p:sp>
      <p:sp>
        <p:nvSpPr>
          <p:cNvPr id="3" name="Marcador de posición de contenido 2"/>
          <p:cNvSpPr>
            <a:spLocks noGrp="1"/>
          </p:cNvSpPr>
          <p:nvPr>
            <p:ph idx="1"/>
          </p:nvPr>
        </p:nvSpPr>
        <p:spPr>
          <a:xfrm>
            <a:off x="5156200" y="592666"/>
            <a:ext cx="5891209" cy="5198534"/>
          </a:xfrm>
        </p:spPr>
        <p:txBody>
          <a:bodyPr rtlCol="0" anchor="ct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los estilos de texto del patrón</a:t>
            </a:r>
          </a:p>
        </p:txBody>
      </p:sp>
      <p:sp>
        <p:nvSpPr>
          <p:cNvPr id="5" name="Marcador de fecha 4"/>
          <p:cNvSpPr>
            <a:spLocks noGrp="1"/>
          </p:cNvSpPr>
          <p:nvPr>
            <p:ph type="dt" sz="half" idx="10"/>
          </p:nvPr>
        </p:nvSpPr>
        <p:spPr/>
        <p:txBody>
          <a:bodyPr rtlCol="0"/>
          <a:lstStyle/>
          <a:p>
            <a:pPr rtl="0"/>
            <a:fld id="{3A8EA861-8B32-43BA-A6F4-C3A246756A49}" type="datetime1">
              <a:rPr lang="es-ES" noProof="0" smtClean="0"/>
              <a:t>12/05/2023</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09600"/>
            <a:ext cx="5934508" cy="1639886"/>
          </a:xfrm>
        </p:spPr>
        <p:txBody>
          <a:bodyPr rtlCol="0" anchor="b"/>
          <a:lstStyle>
            <a:lvl1pPr>
              <a:defRPr sz="32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los estilos de texto del patrón</a:t>
            </a:r>
          </a:p>
        </p:txBody>
      </p:sp>
      <p:sp>
        <p:nvSpPr>
          <p:cNvPr id="5" name="Marcador de fecha 4"/>
          <p:cNvSpPr>
            <a:spLocks noGrp="1"/>
          </p:cNvSpPr>
          <p:nvPr>
            <p:ph type="dt" sz="half" idx="10"/>
          </p:nvPr>
        </p:nvSpPr>
        <p:spPr/>
        <p:txBody>
          <a:bodyPr rtlCol="0"/>
          <a:lstStyle/>
          <a:p>
            <a:pPr rtl="0"/>
            <a:fld id="{E0890174-A877-417D-A517-B0267F90D174}" type="datetime1">
              <a:rPr lang="es-ES" noProof="0" smtClean="0"/>
              <a:t>12/05/2023</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n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upo 7"/>
          <p:cNvGrpSpPr/>
          <p:nvPr/>
        </p:nvGrpSpPr>
        <p:grpSpPr>
          <a:xfrm>
            <a:off x="-14288" y="0"/>
            <a:ext cx="12053888" cy="6858001"/>
            <a:chOff x="-14288" y="0"/>
            <a:chExt cx="12053888" cy="6858001"/>
          </a:xfrm>
        </p:grpSpPr>
        <p:grpSp>
          <p:nvGrpSpPr>
            <p:cNvPr id="9" name="Grupo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ángulo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orma libre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orma libre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orma libre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orma libre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orma libre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orma libre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orma libre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orma libre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orma libre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orma libre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ínea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orma libre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orma libre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orma libre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orma libre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ángulo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orma libre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orma libre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orma libre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orma libre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orma libre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orma libre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orma libre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orma libre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orma libre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orma libre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upo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orma libre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orma libre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orma libre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orma libre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orma libre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orma libre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orma libre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orma libre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orma libre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ángulo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Marcador de posición de título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es-ES" noProof="0"/>
          </a:p>
        </p:txBody>
      </p:sp>
      <p:sp>
        <p:nvSpPr>
          <p:cNvPr id="3" name="Marcador de texto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73525B83-BF8F-4BAE-92A6-76F14A71EF5F}" type="datetime1">
              <a:rPr lang="es-ES" noProof="0" smtClean="0"/>
              <a:t>12/05/2023</a:t>
            </a:fld>
            <a:endParaRPr lang="es-ES" noProof="0" dirty="0"/>
          </a:p>
        </p:txBody>
      </p:sp>
      <p:sp>
        <p:nvSpPr>
          <p:cNvPr id="5" name="Marcador de posición de pie de página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es-ES" noProof="0"/>
          </a:p>
        </p:txBody>
      </p:sp>
      <p:sp>
        <p:nvSpPr>
          <p:cNvPr id="6" name="Marcador de posición de número de diapositiva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es-ES" noProof="0" smtClean="0"/>
              <a:pPr rtl="0"/>
              <a:t>‹Nº›</a:t>
            </a:fld>
            <a:endParaRPr lang="es-ES"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0.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upo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ángulo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79" name="Imagen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pic>
        <p:nvPicPr>
          <p:cNvPr id="5" name="Imagen 4" descr="Primer plano de la tarjeta de circuitos">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10"/>
            <a:ext cx="12188389" cy="6857990"/>
          </a:xfrm>
          <a:prstGeom prst="rect">
            <a:avLst/>
          </a:prstGeom>
        </p:spPr>
      </p:pic>
      <p:grpSp>
        <p:nvGrpSpPr>
          <p:cNvPr id="81" name="Grupo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ectángulo con esquinas opuestas redondeadas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s-ES"/>
            </a:p>
          </p:txBody>
        </p:sp>
        <p:grpSp>
          <p:nvGrpSpPr>
            <p:cNvPr id="83" name="Grupo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orma libre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orma libre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orma libre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orma libre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orma libre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orma libre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orma libre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orma libre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orma libre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ángulo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orma libre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orma libre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orma libre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orma libre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orma libre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orma libre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orma libre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orma libre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orma libre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ángulo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ítulo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rtlCol="0">
            <a:normAutofit/>
          </a:bodyPr>
          <a:lstStyle/>
          <a:p>
            <a:pPr algn="ctr"/>
            <a:r>
              <a:rPr lang="es-ES" dirty="0"/>
              <a:t>Estructura de datos</a:t>
            </a:r>
          </a:p>
        </p:txBody>
      </p:sp>
      <p:sp>
        <p:nvSpPr>
          <p:cNvPr id="3" name="Subtítulo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rtlCol="0">
            <a:normAutofit/>
          </a:bodyPr>
          <a:lstStyle/>
          <a:p>
            <a:pPr algn="ctr" rtl="0"/>
            <a:r>
              <a:rPr lang="es-ES" dirty="0"/>
              <a:t>Sergio andres Mendoza Alvarado</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C0AB6FA-1625-4A2A-9B08-88ED13FFEEAF}"/>
              </a:ext>
            </a:extLst>
          </p:cNvPr>
          <p:cNvPicPr>
            <a:picLocks noChangeAspect="1"/>
          </p:cNvPicPr>
          <p:nvPr/>
        </p:nvPicPr>
        <p:blipFill>
          <a:blip r:embed="rId2"/>
          <a:stretch>
            <a:fillRect/>
          </a:stretch>
        </p:blipFill>
        <p:spPr>
          <a:xfrm>
            <a:off x="1919045" y="1052181"/>
            <a:ext cx="3477110" cy="4753638"/>
          </a:xfrm>
          <a:prstGeom prst="rect">
            <a:avLst/>
          </a:prstGeom>
        </p:spPr>
      </p:pic>
      <p:sp>
        <p:nvSpPr>
          <p:cNvPr id="3" name="Rectángulo 2">
            <a:extLst>
              <a:ext uri="{FF2B5EF4-FFF2-40B4-BE49-F238E27FC236}">
                <a16:creationId xmlns:a16="http://schemas.microsoft.com/office/drawing/2014/main" id="{A0E07D9B-F557-4587-AD27-C63E44C4C01B}"/>
              </a:ext>
            </a:extLst>
          </p:cNvPr>
          <p:cNvSpPr/>
          <p:nvPr/>
        </p:nvSpPr>
        <p:spPr>
          <a:xfrm>
            <a:off x="6891867" y="914400"/>
            <a:ext cx="4690533"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 través de un gráfico, muestre los métodos mínimos que debería de tener una PILA?</a:t>
            </a:r>
          </a:p>
        </p:txBody>
      </p:sp>
      <p:sp>
        <p:nvSpPr>
          <p:cNvPr id="4" name="Rectángulo 3">
            <a:extLst>
              <a:ext uri="{FF2B5EF4-FFF2-40B4-BE49-F238E27FC236}">
                <a16:creationId xmlns:a16="http://schemas.microsoft.com/office/drawing/2014/main" id="{E2BB7BC5-F065-4A6D-84EF-3B722AF3A8D7}"/>
              </a:ext>
            </a:extLst>
          </p:cNvPr>
          <p:cNvSpPr/>
          <p:nvPr/>
        </p:nvSpPr>
        <p:spPr>
          <a:xfrm>
            <a:off x="6891867" y="2319867"/>
            <a:ext cx="4842933" cy="3793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Los métodos mínimos que debe tener una pila se ve en el siguiente grafico, como podemos son 7, aun pueden existir mas métodos que ayuden a nuestra necesidad, pero estos son los principales que nos ayudaran a hacer el uso de una pila en Java.</a:t>
            </a:r>
          </a:p>
        </p:txBody>
      </p:sp>
    </p:spTree>
    <p:extLst>
      <p:ext uri="{BB962C8B-B14F-4D97-AF65-F5344CB8AC3E}">
        <p14:creationId xmlns:p14="http://schemas.microsoft.com/office/powerpoint/2010/main" val="2424550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4314D5-4100-43CD-BCBC-8D2D2D59A79B}"/>
              </a:ext>
            </a:extLst>
          </p:cNvPr>
          <p:cNvSpPr>
            <a:spLocks noGrp="1"/>
          </p:cNvSpPr>
          <p:nvPr>
            <p:ph type="title"/>
          </p:nvPr>
        </p:nvSpPr>
        <p:spPr/>
        <p:txBody>
          <a:bodyPr/>
          <a:lstStyle/>
          <a:p>
            <a:r>
              <a:rPr lang="es-ES" dirty="0"/>
              <a:t>Gracias</a:t>
            </a:r>
          </a:p>
        </p:txBody>
      </p:sp>
    </p:spTree>
    <p:extLst>
      <p:ext uri="{BB962C8B-B14F-4D97-AF65-F5344CB8AC3E}">
        <p14:creationId xmlns:p14="http://schemas.microsoft.com/office/powerpoint/2010/main" val="2860225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upo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ángulo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1"/>
            </a:p>
          </p:txBody>
        </p:sp>
        <p:pic>
          <p:nvPicPr>
            <p:cNvPr id="176" name="Imagen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pic>
        <p:nvPicPr>
          <p:cNvPr id="4" name="Imagen 3" descr="Primer plano de la tarjeta de circuitos">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5597" y="10"/>
            <a:ext cx="7558541" cy="6857990"/>
          </a:xfrm>
          <a:prstGeom prst="rect">
            <a:avLst/>
          </a:prstGeom>
        </p:spPr>
      </p:pic>
      <p:grpSp>
        <p:nvGrpSpPr>
          <p:cNvPr id="178" name="Grupo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ángulo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0" name="Forma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1" name="Forma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2" name="Rectángulo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3" name="Forma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4" name="Forma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5" name="Forma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6" name="Forma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7" name="Forma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8" name="Forma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9" name="Forma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0" name="Forma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1" name="Forma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2" name="Forma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3" name="Forma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4" name="Forma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5" name="Forma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6" name="Forma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7" name="Forma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8" name="Forma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9" name="Forma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0" name="Forma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1" name="Forma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2" name="Forma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3" name="Forma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4" name="Forma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5" name="Forma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6" name="Forma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7" name="Rectángulo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08" name="Forma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9" name="Forma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0" name="Forma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1" name="Forma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2" name="Forma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3" name="Forma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4" name="Forma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5" name="Forma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6" name="Forma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7" name="Forma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8" name="Forma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9" name="Rectángulo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20" name="Forma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1" name="Forma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2" name="Forma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3" name="Forma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4" name="Forma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5" name="Forma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6" name="Forma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7" name="Forma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8" name="Forma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9" name="Forma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0" name="Forma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1" name="Forma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2" name="Forma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grpSp>
      <p:sp>
        <p:nvSpPr>
          <p:cNvPr id="2" name="Título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rtlCol="0">
            <a:normAutofit fontScale="90000"/>
          </a:bodyPr>
          <a:lstStyle/>
          <a:p>
            <a:r>
              <a:rPr lang="es-ES" sz="3200" noProof="1"/>
              <a:t>¿A que nos referimos cuando hablamos de estructura de dato?</a:t>
            </a:r>
          </a:p>
        </p:txBody>
      </p:sp>
      <p:sp>
        <p:nvSpPr>
          <p:cNvPr id="3" name="Marcador de contenido 2">
            <a:extLst>
              <a:ext uri="{FF2B5EF4-FFF2-40B4-BE49-F238E27FC236}">
                <a16:creationId xmlns:a16="http://schemas.microsoft.com/office/drawing/2014/main" id="{78399AB7-9E36-4EAD-B44A-9E0CEA24AACE}"/>
              </a:ext>
            </a:extLst>
          </p:cNvPr>
          <p:cNvSpPr>
            <a:spLocks noGrp="1"/>
          </p:cNvSpPr>
          <p:nvPr>
            <p:ph idx="1"/>
          </p:nvPr>
        </p:nvSpPr>
        <p:spPr>
          <a:xfrm>
            <a:off x="7962519" y="2805906"/>
            <a:ext cx="3896106" cy="3804444"/>
          </a:xfrm>
        </p:spPr>
        <p:txBody>
          <a:bodyPr rtlCol="0">
            <a:normAutofit fontScale="92500" lnSpcReduction="10000"/>
          </a:bodyPr>
          <a:lstStyle/>
          <a:p>
            <a:pPr>
              <a:lnSpc>
                <a:spcPct val="110000"/>
              </a:lnSpc>
            </a:pPr>
            <a:r>
              <a:rPr lang="es-ES" dirty="0"/>
              <a:t>Es una forma de organizar y almacenar datos en un orden específico, para facilitar su manipulación y procesamiento. Las estructuras de datos se utilizan en una amplia variedad de aplicaciones de software, desde bases de datos hasta algoritmos de programación y representaciones gráficas.</a:t>
            </a:r>
            <a:endParaRPr lang="es-ES" sz="1600" noProof="1"/>
          </a:p>
        </p:txBody>
      </p:sp>
      <p:pic>
        <p:nvPicPr>
          <p:cNvPr id="64" name="Imagen 63" descr="Estructura de datos - Wikipedia, la enciclopedia libre">
            <a:extLst>
              <a:ext uri="{FF2B5EF4-FFF2-40B4-BE49-F238E27FC236}">
                <a16:creationId xmlns:a16="http://schemas.microsoft.com/office/drawing/2014/main" id="{F9134A01-1465-480C-94AB-A37EED5BAEE8}"/>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365125" y="210027"/>
            <a:ext cx="3214687" cy="2514123"/>
          </a:xfrm>
          <a:prstGeom prst="rect">
            <a:avLst/>
          </a:prstGeom>
          <a:noFill/>
          <a:ln>
            <a:noFill/>
          </a:ln>
        </p:spPr>
      </p:pic>
      <p:pic>
        <p:nvPicPr>
          <p:cNvPr id="66" name="Imagen 65" descr="🖥️ Descubre de qué trata la estructura de datos 📋">
            <a:extLst>
              <a:ext uri="{FF2B5EF4-FFF2-40B4-BE49-F238E27FC236}">
                <a16:creationId xmlns:a16="http://schemas.microsoft.com/office/drawing/2014/main" id="{CAF0A621-23A8-4741-B83D-CBB633B2A5BD}"/>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074937" y="3791426"/>
            <a:ext cx="3790950" cy="2369185"/>
          </a:xfrm>
          <a:prstGeom prst="rect">
            <a:avLst/>
          </a:prstGeom>
          <a:noFill/>
          <a:ln>
            <a:noFill/>
          </a:ln>
        </p:spPr>
      </p:pic>
      <p:pic>
        <p:nvPicPr>
          <p:cNvPr id="67" name="Imagen 66" descr="Qué es una Estructura de Datos? | Pensamientos de Aztlek">
            <a:extLst>
              <a:ext uri="{FF2B5EF4-FFF2-40B4-BE49-F238E27FC236}">
                <a16:creationId xmlns:a16="http://schemas.microsoft.com/office/drawing/2014/main" id="{C4DB4C40-3789-4B66-8381-821DF903971F}"/>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3604832" y="254635"/>
            <a:ext cx="4152900" cy="3208655"/>
          </a:xfrm>
          <a:prstGeom prst="rect">
            <a:avLst/>
          </a:prstGeom>
          <a:noFill/>
          <a:ln>
            <a:noFill/>
          </a:ln>
        </p:spPr>
      </p:pic>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Primer plano de la tarjeta de circuitos">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7558541" cy="6857990"/>
          </a:xfrm>
          <a:prstGeom prst="rect">
            <a:avLst/>
          </a:prstGeom>
        </p:spPr>
      </p:pic>
      <p:sp>
        <p:nvSpPr>
          <p:cNvPr id="2" name="Título 1">
            <a:extLst>
              <a:ext uri="{FF2B5EF4-FFF2-40B4-BE49-F238E27FC236}">
                <a16:creationId xmlns:a16="http://schemas.microsoft.com/office/drawing/2014/main" id="{0A6BCF94-F108-4D92-8C4F-CD9273947A31}"/>
              </a:ext>
            </a:extLst>
          </p:cNvPr>
          <p:cNvSpPr>
            <a:spLocks noGrp="1"/>
          </p:cNvSpPr>
          <p:nvPr>
            <p:ph type="title"/>
          </p:nvPr>
        </p:nvSpPr>
        <p:spPr>
          <a:xfrm>
            <a:off x="7962519" y="152851"/>
            <a:ext cx="3084891" cy="1478570"/>
          </a:xfrm>
        </p:spPr>
        <p:txBody>
          <a:bodyPr rtlCol="0">
            <a:normAutofit/>
          </a:bodyPr>
          <a:lstStyle/>
          <a:p>
            <a:r>
              <a:rPr lang="es-ES" sz="3200" noProof="1"/>
              <a:t>¿Qué tipo de estructura de datos existen?</a:t>
            </a:r>
          </a:p>
        </p:txBody>
      </p:sp>
      <p:sp>
        <p:nvSpPr>
          <p:cNvPr id="3" name="Marcador de contenido 2">
            <a:extLst>
              <a:ext uri="{FF2B5EF4-FFF2-40B4-BE49-F238E27FC236}">
                <a16:creationId xmlns:a16="http://schemas.microsoft.com/office/drawing/2014/main" id="{78399AB7-9E36-4EAD-B44A-9E0CEA24AACE}"/>
              </a:ext>
            </a:extLst>
          </p:cNvPr>
          <p:cNvSpPr>
            <a:spLocks noGrp="1"/>
          </p:cNvSpPr>
          <p:nvPr>
            <p:ph idx="1"/>
          </p:nvPr>
        </p:nvSpPr>
        <p:spPr>
          <a:xfrm>
            <a:off x="7466423" y="1529821"/>
            <a:ext cx="4590110" cy="4464579"/>
          </a:xfrm>
        </p:spPr>
        <p:txBody>
          <a:bodyPr rtlCol="0">
            <a:noAutofit/>
          </a:bodyPr>
          <a:lstStyle/>
          <a:p>
            <a:r>
              <a:rPr lang="es-ES" sz="1300" dirty="0"/>
              <a:t>Listas: son estructuras de datos que se utilizan para almacenar una colección de elementos ordenados. Las listas pueden ser simples o dobles, y pueden ser implementadas como matrices o listas enlazadas.</a:t>
            </a:r>
          </a:p>
          <a:p>
            <a:r>
              <a:rPr lang="es-ES" sz="1300" dirty="0"/>
              <a:t>Pilas: son estructuras de datos que se utilizan para almacenar elementos en un orden específico. La operación de inserción se llama </a:t>
            </a:r>
            <a:r>
              <a:rPr lang="es-ES" sz="1300" dirty="0" err="1"/>
              <a:t>push</a:t>
            </a:r>
            <a:r>
              <a:rPr lang="es-ES" sz="1300" dirty="0"/>
              <a:t>, y la operación de eliminación se llama pop. Las pilas se utilizan para procesar tareas en orden inverso al que se recibieron.</a:t>
            </a:r>
          </a:p>
          <a:p>
            <a:r>
              <a:rPr lang="es-ES" sz="1300" dirty="0"/>
              <a:t>Colas: son estructuras de datos que se utilizan para almacenar elementos en un orden específico. La operación de inserción se llama </a:t>
            </a:r>
            <a:r>
              <a:rPr lang="es-ES" sz="1300" dirty="0" err="1"/>
              <a:t>enqueue</a:t>
            </a:r>
            <a:r>
              <a:rPr lang="es-ES" sz="1300" dirty="0"/>
              <a:t>, y la operación de eliminación se llama </a:t>
            </a:r>
            <a:r>
              <a:rPr lang="es-ES" sz="1300" dirty="0" err="1"/>
              <a:t>dequeue</a:t>
            </a:r>
            <a:r>
              <a:rPr lang="es-ES" sz="1300" dirty="0"/>
              <a:t>. Las colas se utilizan para procesar tareas en el orden en que se recibieron.</a:t>
            </a:r>
          </a:p>
          <a:p>
            <a:r>
              <a:rPr lang="es-ES" sz="1300" dirty="0"/>
              <a:t>Árboles: son estructuras de datos que se utilizan para representar relaciones jerárquicas entre los datos. Los árboles pueden ser de búsqueda, de expresión, de decisión, entre otros.</a:t>
            </a:r>
          </a:p>
        </p:txBody>
      </p:sp>
      <p:pic>
        <p:nvPicPr>
          <p:cNvPr id="68" name="Imagen 67" descr="El uso de Listas en Java - Panama Hitek">
            <a:extLst>
              <a:ext uri="{FF2B5EF4-FFF2-40B4-BE49-F238E27FC236}">
                <a16:creationId xmlns:a16="http://schemas.microsoft.com/office/drawing/2014/main" id="{B97DDF55-CDD1-4A74-B9BC-1FD5B420C13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62995" y="192803"/>
            <a:ext cx="4029075" cy="1619250"/>
          </a:xfrm>
          <a:prstGeom prst="rect">
            <a:avLst/>
          </a:prstGeom>
          <a:noFill/>
          <a:ln>
            <a:noFill/>
          </a:ln>
        </p:spPr>
      </p:pic>
      <p:pic>
        <p:nvPicPr>
          <p:cNvPr id="69" name="Imagen 68" descr="🥇🥇 Árboles en Java">
            <a:extLst>
              <a:ext uri="{FF2B5EF4-FFF2-40B4-BE49-F238E27FC236}">
                <a16:creationId xmlns:a16="http://schemas.microsoft.com/office/drawing/2014/main" id="{A497E20E-0803-4546-952F-340C47B7C85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62995" y="2004846"/>
            <a:ext cx="3597276" cy="1991421"/>
          </a:xfrm>
          <a:prstGeom prst="rect">
            <a:avLst/>
          </a:prstGeom>
          <a:noFill/>
          <a:ln>
            <a:noFill/>
          </a:ln>
        </p:spPr>
      </p:pic>
      <p:pic>
        <p:nvPicPr>
          <p:cNvPr id="70" name="Imagen 69" descr="Pila (Stack) - Oscar Blancarte - Software Architecture">
            <a:extLst>
              <a:ext uri="{FF2B5EF4-FFF2-40B4-BE49-F238E27FC236}">
                <a16:creationId xmlns:a16="http://schemas.microsoft.com/office/drawing/2014/main" id="{7A159181-F57C-4205-822B-AF3BBAD5503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90923" y="3928640"/>
            <a:ext cx="3741420" cy="2861628"/>
          </a:xfrm>
          <a:prstGeom prst="rect">
            <a:avLst/>
          </a:prstGeom>
          <a:noFill/>
          <a:ln>
            <a:noFill/>
          </a:ln>
        </p:spPr>
      </p:pic>
      <p:pic>
        <p:nvPicPr>
          <p:cNvPr id="71" name="Imagen 70" descr="Diversión con Estructura de Datos: Colas en Java">
            <a:extLst>
              <a:ext uri="{FF2B5EF4-FFF2-40B4-BE49-F238E27FC236}">
                <a16:creationId xmlns:a16="http://schemas.microsoft.com/office/drawing/2014/main" id="{EDFE6A00-26A4-434A-8037-4D03FFA53D4D}"/>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355270" y="2164997"/>
            <a:ext cx="4000500" cy="1219200"/>
          </a:xfrm>
          <a:prstGeom prst="rect">
            <a:avLst/>
          </a:prstGeom>
          <a:noFill/>
          <a:ln>
            <a:noFill/>
          </a:ln>
        </p:spPr>
      </p:pic>
    </p:spTree>
    <p:extLst>
      <p:ext uri="{BB962C8B-B14F-4D97-AF65-F5344CB8AC3E}">
        <p14:creationId xmlns:p14="http://schemas.microsoft.com/office/powerpoint/2010/main" val="3148195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Primer plano de la tarjeta de circuitos">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7558541" cy="6857990"/>
          </a:xfrm>
          <a:prstGeom prst="rect">
            <a:avLst/>
          </a:prstGeom>
        </p:spPr>
      </p:pic>
      <p:sp>
        <p:nvSpPr>
          <p:cNvPr id="2" name="Título 1">
            <a:extLst>
              <a:ext uri="{FF2B5EF4-FFF2-40B4-BE49-F238E27FC236}">
                <a16:creationId xmlns:a16="http://schemas.microsoft.com/office/drawing/2014/main" id="{0A6BCF94-F108-4D92-8C4F-CD9273947A31}"/>
              </a:ext>
            </a:extLst>
          </p:cNvPr>
          <p:cNvSpPr>
            <a:spLocks noGrp="1"/>
          </p:cNvSpPr>
          <p:nvPr>
            <p:ph type="title"/>
          </p:nvPr>
        </p:nvSpPr>
        <p:spPr>
          <a:xfrm>
            <a:off x="7962519" y="152851"/>
            <a:ext cx="3084891" cy="1478570"/>
          </a:xfrm>
        </p:spPr>
        <p:txBody>
          <a:bodyPr rtlCol="0">
            <a:normAutofit/>
          </a:bodyPr>
          <a:lstStyle/>
          <a:p>
            <a:r>
              <a:rPr lang="es-ES" sz="3200" noProof="1"/>
              <a:t>¿pregunta 3?</a:t>
            </a:r>
          </a:p>
        </p:txBody>
      </p:sp>
      <p:sp>
        <p:nvSpPr>
          <p:cNvPr id="3" name="Marcador de contenido 2">
            <a:extLst>
              <a:ext uri="{FF2B5EF4-FFF2-40B4-BE49-F238E27FC236}">
                <a16:creationId xmlns:a16="http://schemas.microsoft.com/office/drawing/2014/main" id="{78399AB7-9E36-4EAD-B44A-9E0CEA24AACE}"/>
              </a:ext>
            </a:extLst>
          </p:cNvPr>
          <p:cNvSpPr>
            <a:spLocks noGrp="1"/>
          </p:cNvSpPr>
          <p:nvPr>
            <p:ph idx="1"/>
          </p:nvPr>
        </p:nvSpPr>
        <p:spPr>
          <a:xfrm>
            <a:off x="7466423" y="1529821"/>
            <a:ext cx="4590110" cy="4464579"/>
          </a:xfrm>
        </p:spPr>
        <p:txBody>
          <a:bodyPr rtlCol="0">
            <a:noAutofit/>
          </a:bodyPr>
          <a:lstStyle/>
          <a:p>
            <a:r>
              <a:rPr lang="es-ES" sz="1300" dirty="0"/>
              <a:t>El video nos cuenta la facilidad en el que podemos mantener un orden haciendo la utilización de la estructura de datos, ya sea usando Pilas, Arboles, Colas, etc.</a:t>
            </a:r>
          </a:p>
          <a:p>
            <a:endParaRPr lang="es-ES" sz="1300" dirty="0"/>
          </a:p>
          <a:p>
            <a:r>
              <a:rPr lang="es-ES" sz="1300" dirty="0"/>
              <a:t>Esta forma de programación nos ayudara a comprender el código desarrollado, por ejemplo la estructura de datos aplica la programación orientada a objetos, lo cual hace mucho mas limpio el código ya que creamos funciones y solo debemos hacer la instancia en el archivo </a:t>
            </a:r>
            <a:r>
              <a:rPr lang="es-ES" sz="1300" dirty="0" err="1"/>
              <a:t>main</a:t>
            </a:r>
            <a:r>
              <a:rPr lang="es-ES" sz="1300" dirty="0"/>
              <a:t>, como es en el caso de java.</a:t>
            </a:r>
          </a:p>
          <a:p>
            <a:endParaRPr lang="es-ES" sz="1300" dirty="0"/>
          </a:p>
          <a:p>
            <a:r>
              <a:rPr lang="es-ES" sz="1300" dirty="0"/>
              <a:t>Además el archivo </a:t>
            </a:r>
            <a:r>
              <a:rPr lang="es-ES" sz="1300" dirty="0" err="1"/>
              <a:t>main</a:t>
            </a:r>
            <a:r>
              <a:rPr lang="es-ES" sz="1300" dirty="0"/>
              <a:t> queda mucho mas limpio porque hacer la instancia solo tomas unas pocas líneas dependiendo como funciona nuestro programa.</a:t>
            </a:r>
          </a:p>
        </p:txBody>
      </p:sp>
      <p:pic>
        <p:nvPicPr>
          <p:cNvPr id="5" name="Imagen 4">
            <a:extLst>
              <a:ext uri="{FF2B5EF4-FFF2-40B4-BE49-F238E27FC236}">
                <a16:creationId xmlns:a16="http://schemas.microsoft.com/office/drawing/2014/main" id="{666075BF-402E-486B-A98E-5CC800D7E928}"/>
              </a:ext>
            </a:extLst>
          </p:cNvPr>
          <p:cNvPicPr>
            <a:picLocks noChangeAspect="1"/>
          </p:cNvPicPr>
          <p:nvPr/>
        </p:nvPicPr>
        <p:blipFill>
          <a:blip r:embed="rId4"/>
          <a:stretch>
            <a:fillRect/>
          </a:stretch>
        </p:blipFill>
        <p:spPr>
          <a:xfrm>
            <a:off x="1223938" y="159299"/>
            <a:ext cx="5109128" cy="2944243"/>
          </a:xfrm>
          <a:prstGeom prst="rect">
            <a:avLst/>
          </a:prstGeom>
        </p:spPr>
      </p:pic>
      <p:pic>
        <p:nvPicPr>
          <p:cNvPr id="6" name="Imagen 5">
            <a:extLst>
              <a:ext uri="{FF2B5EF4-FFF2-40B4-BE49-F238E27FC236}">
                <a16:creationId xmlns:a16="http://schemas.microsoft.com/office/drawing/2014/main" id="{33A481AB-21D9-4D5B-916A-A97E5DC7F862}"/>
              </a:ext>
            </a:extLst>
          </p:cNvPr>
          <p:cNvPicPr>
            <a:picLocks noChangeAspect="1"/>
          </p:cNvPicPr>
          <p:nvPr/>
        </p:nvPicPr>
        <p:blipFill>
          <a:blip r:embed="rId5"/>
          <a:stretch>
            <a:fillRect/>
          </a:stretch>
        </p:blipFill>
        <p:spPr>
          <a:xfrm>
            <a:off x="1831098" y="2915033"/>
            <a:ext cx="3885149" cy="3820180"/>
          </a:xfrm>
          <a:prstGeom prst="rect">
            <a:avLst/>
          </a:prstGeom>
        </p:spPr>
      </p:pic>
    </p:spTree>
    <p:extLst>
      <p:ext uri="{BB962C8B-B14F-4D97-AF65-F5344CB8AC3E}">
        <p14:creationId xmlns:p14="http://schemas.microsoft.com/office/powerpoint/2010/main" val="2183357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Primer plano de la tarjeta de circuitos">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7558541" cy="6857990"/>
          </a:xfrm>
          <a:prstGeom prst="rect">
            <a:avLst/>
          </a:prstGeom>
        </p:spPr>
      </p:pic>
      <p:sp>
        <p:nvSpPr>
          <p:cNvPr id="2" name="Título 1">
            <a:extLst>
              <a:ext uri="{FF2B5EF4-FFF2-40B4-BE49-F238E27FC236}">
                <a16:creationId xmlns:a16="http://schemas.microsoft.com/office/drawing/2014/main" id="{0A6BCF94-F108-4D92-8C4F-CD9273947A31}"/>
              </a:ext>
            </a:extLst>
          </p:cNvPr>
          <p:cNvSpPr>
            <a:spLocks noGrp="1"/>
          </p:cNvSpPr>
          <p:nvPr>
            <p:ph type="title"/>
          </p:nvPr>
        </p:nvSpPr>
        <p:spPr>
          <a:xfrm>
            <a:off x="7962519" y="152851"/>
            <a:ext cx="3084891" cy="1478570"/>
          </a:xfrm>
        </p:spPr>
        <p:txBody>
          <a:bodyPr rtlCol="0">
            <a:normAutofit/>
          </a:bodyPr>
          <a:lstStyle/>
          <a:p>
            <a:r>
              <a:rPr lang="es-ES" sz="3200" noProof="1"/>
              <a:t>¿Qué es una pila?</a:t>
            </a:r>
          </a:p>
        </p:txBody>
      </p:sp>
      <p:sp>
        <p:nvSpPr>
          <p:cNvPr id="3" name="Marcador de contenido 2">
            <a:extLst>
              <a:ext uri="{FF2B5EF4-FFF2-40B4-BE49-F238E27FC236}">
                <a16:creationId xmlns:a16="http://schemas.microsoft.com/office/drawing/2014/main" id="{78399AB7-9E36-4EAD-B44A-9E0CEA24AACE}"/>
              </a:ext>
            </a:extLst>
          </p:cNvPr>
          <p:cNvSpPr>
            <a:spLocks noGrp="1"/>
          </p:cNvSpPr>
          <p:nvPr>
            <p:ph idx="1"/>
          </p:nvPr>
        </p:nvSpPr>
        <p:spPr>
          <a:xfrm>
            <a:off x="7678090" y="1521355"/>
            <a:ext cx="4293777" cy="4346046"/>
          </a:xfrm>
        </p:spPr>
        <p:txBody>
          <a:bodyPr rtlCol="0">
            <a:noAutofit/>
          </a:bodyPr>
          <a:lstStyle/>
          <a:p>
            <a:r>
              <a:rPr lang="es-ES" sz="1300" dirty="0"/>
              <a:t>Imaginemos a una pila como una pila de platos, por consecuencia no podemos sacar el plato que se encuentra en la base por que hay el riesgo de que se caigan, por eso debemos sacarlos desde la parte superior.</a:t>
            </a:r>
          </a:p>
          <a:p>
            <a:endParaRPr lang="es-ES" sz="1300" dirty="0"/>
          </a:p>
          <a:p>
            <a:r>
              <a:rPr lang="es-ES" sz="1300" dirty="0"/>
              <a:t>Entonces con eso en mente una pila en estructura de datos almacena los datos como en el ejemplo de los platos, pero solo podemos sacar datos uno por uno desde el mas reciente agregado, y para eso utilizamos muchos métodos que nos pide una pila, como agregar, eliminar, </a:t>
            </a:r>
            <a:r>
              <a:rPr lang="es-ES" sz="1300" dirty="0" err="1"/>
              <a:t>EsVacio</a:t>
            </a:r>
            <a:r>
              <a:rPr lang="es-ES" sz="1300" dirty="0"/>
              <a:t>, </a:t>
            </a:r>
            <a:r>
              <a:rPr lang="es-ES" sz="1300" dirty="0" err="1"/>
              <a:t>EsLleno</a:t>
            </a:r>
            <a:r>
              <a:rPr lang="es-ES" sz="1300" dirty="0"/>
              <a:t>, etc.</a:t>
            </a:r>
          </a:p>
          <a:p>
            <a:endParaRPr lang="es-ES" sz="1300" dirty="0"/>
          </a:p>
          <a:p>
            <a:r>
              <a:rPr lang="es-ES" sz="1300" dirty="0"/>
              <a:t>Respondiendo a la pregunta 5, un </a:t>
            </a:r>
            <a:r>
              <a:rPr lang="es-ES" sz="1300" dirty="0" err="1"/>
              <a:t>stack</a:t>
            </a:r>
            <a:r>
              <a:rPr lang="es-ES" sz="1300" dirty="0"/>
              <a:t> es lo mismo que una pila solo que es la forma en la que se dice en ingles.</a:t>
            </a:r>
          </a:p>
        </p:txBody>
      </p:sp>
      <p:pic>
        <p:nvPicPr>
          <p:cNvPr id="8" name="Imagen 7" descr="▷ Pilas y colas en Java - Teoría, definiciones y ejemplos - Yo Androide">
            <a:extLst>
              <a:ext uri="{FF2B5EF4-FFF2-40B4-BE49-F238E27FC236}">
                <a16:creationId xmlns:a16="http://schemas.microsoft.com/office/drawing/2014/main" id="{53E4F362-414E-4229-BB6B-CDF4D05CA1D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06852" y="1434571"/>
            <a:ext cx="6097582" cy="3988858"/>
          </a:xfrm>
          <a:prstGeom prst="rect">
            <a:avLst/>
          </a:prstGeom>
          <a:noFill/>
          <a:ln>
            <a:noFill/>
          </a:ln>
        </p:spPr>
      </p:pic>
    </p:spTree>
    <p:extLst>
      <p:ext uri="{BB962C8B-B14F-4D97-AF65-F5344CB8AC3E}">
        <p14:creationId xmlns:p14="http://schemas.microsoft.com/office/powerpoint/2010/main" val="1527575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Primer plano de la tarjeta de circuitos">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7558541" cy="6857990"/>
          </a:xfrm>
          <a:prstGeom prst="rect">
            <a:avLst/>
          </a:prstGeom>
        </p:spPr>
      </p:pic>
      <p:sp>
        <p:nvSpPr>
          <p:cNvPr id="2" name="Título 1">
            <a:extLst>
              <a:ext uri="{FF2B5EF4-FFF2-40B4-BE49-F238E27FC236}">
                <a16:creationId xmlns:a16="http://schemas.microsoft.com/office/drawing/2014/main" id="{0A6BCF94-F108-4D92-8C4F-CD9273947A31}"/>
              </a:ext>
            </a:extLst>
          </p:cNvPr>
          <p:cNvSpPr>
            <a:spLocks noGrp="1"/>
          </p:cNvSpPr>
          <p:nvPr>
            <p:ph type="title"/>
          </p:nvPr>
        </p:nvSpPr>
        <p:spPr>
          <a:xfrm>
            <a:off x="7962519" y="152851"/>
            <a:ext cx="3084891" cy="1478570"/>
          </a:xfrm>
        </p:spPr>
        <p:txBody>
          <a:bodyPr rtlCol="0">
            <a:normAutofit/>
          </a:bodyPr>
          <a:lstStyle/>
          <a:p>
            <a:r>
              <a:rPr lang="es-ES" sz="3200" noProof="1"/>
              <a:t>¿Qué es Tope en una pila?</a:t>
            </a:r>
          </a:p>
        </p:txBody>
      </p:sp>
      <p:sp>
        <p:nvSpPr>
          <p:cNvPr id="3" name="Marcador de contenido 2">
            <a:extLst>
              <a:ext uri="{FF2B5EF4-FFF2-40B4-BE49-F238E27FC236}">
                <a16:creationId xmlns:a16="http://schemas.microsoft.com/office/drawing/2014/main" id="{78399AB7-9E36-4EAD-B44A-9E0CEA24AACE}"/>
              </a:ext>
            </a:extLst>
          </p:cNvPr>
          <p:cNvSpPr>
            <a:spLocks noGrp="1"/>
          </p:cNvSpPr>
          <p:nvPr>
            <p:ph idx="1"/>
          </p:nvPr>
        </p:nvSpPr>
        <p:spPr>
          <a:xfrm>
            <a:off x="7678090" y="1521355"/>
            <a:ext cx="4293777" cy="4346046"/>
          </a:xfrm>
        </p:spPr>
        <p:txBody>
          <a:bodyPr rtlCol="0">
            <a:noAutofit/>
          </a:bodyPr>
          <a:lstStyle/>
          <a:p>
            <a:r>
              <a:rPr lang="es-ES" sz="1400" dirty="0"/>
              <a:t>Tope es un variable que es muy usada en una pila, que se encuentra declarada en la clase y se le da un valor en el constructor.</a:t>
            </a:r>
          </a:p>
          <a:p>
            <a:endParaRPr lang="es-ES" sz="1400" dirty="0"/>
          </a:p>
          <a:p>
            <a:r>
              <a:rPr lang="es-ES" sz="1400" dirty="0"/>
              <a:t>TOPE en una pila se refiere al elemento que se encuentra en la parte superior de la pila, es decir, el último elemento que se ha insertado en la misma y que aún no ha sido eliminado.</a:t>
            </a:r>
          </a:p>
          <a:p>
            <a:endParaRPr lang="es-ES" sz="1400" dirty="0"/>
          </a:p>
          <a:p>
            <a:r>
              <a:rPr lang="es-ES" sz="1400" dirty="0"/>
              <a:t>Cuando se realiza una operación de </a:t>
            </a:r>
            <a:r>
              <a:rPr lang="es-ES" sz="1400" dirty="0" err="1"/>
              <a:t>insert</a:t>
            </a:r>
            <a:r>
              <a:rPr lang="es-ES" sz="1400" dirty="0"/>
              <a:t> de datos en una pila, el nuevo elemento se coloca en la parte superior de la pila y se convierte en el nuevo tope. De manera similar, cuando se realiza una operación de eliminación en la pila, el elemento en el tope es retirado y el siguiente elemento en la pila se convierte en el nuevo tope.</a:t>
            </a:r>
          </a:p>
        </p:txBody>
      </p:sp>
      <p:pic>
        <p:nvPicPr>
          <p:cNvPr id="5" name="Imagen 4">
            <a:extLst>
              <a:ext uri="{FF2B5EF4-FFF2-40B4-BE49-F238E27FC236}">
                <a16:creationId xmlns:a16="http://schemas.microsoft.com/office/drawing/2014/main" id="{E396DBD5-3090-4225-BBA7-D61CCC6AE2B4}"/>
              </a:ext>
            </a:extLst>
          </p:cNvPr>
          <p:cNvPicPr>
            <a:picLocks noChangeAspect="1"/>
          </p:cNvPicPr>
          <p:nvPr/>
        </p:nvPicPr>
        <p:blipFill>
          <a:blip r:embed="rId4"/>
          <a:stretch>
            <a:fillRect/>
          </a:stretch>
        </p:blipFill>
        <p:spPr>
          <a:xfrm>
            <a:off x="987232" y="1723128"/>
            <a:ext cx="5572881" cy="3411744"/>
          </a:xfrm>
          <a:prstGeom prst="rect">
            <a:avLst/>
          </a:prstGeom>
        </p:spPr>
      </p:pic>
    </p:spTree>
    <p:extLst>
      <p:ext uri="{BB962C8B-B14F-4D97-AF65-F5344CB8AC3E}">
        <p14:creationId xmlns:p14="http://schemas.microsoft.com/office/powerpoint/2010/main" val="599097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Primer plano de la tarjeta de circuitos">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7558541" cy="6857990"/>
          </a:xfrm>
          <a:prstGeom prst="rect">
            <a:avLst/>
          </a:prstGeom>
        </p:spPr>
      </p:pic>
      <p:sp>
        <p:nvSpPr>
          <p:cNvPr id="2" name="Título 1">
            <a:extLst>
              <a:ext uri="{FF2B5EF4-FFF2-40B4-BE49-F238E27FC236}">
                <a16:creationId xmlns:a16="http://schemas.microsoft.com/office/drawing/2014/main" id="{0A6BCF94-F108-4D92-8C4F-CD9273947A31}"/>
              </a:ext>
            </a:extLst>
          </p:cNvPr>
          <p:cNvSpPr>
            <a:spLocks noGrp="1"/>
          </p:cNvSpPr>
          <p:nvPr>
            <p:ph type="title"/>
          </p:nvPr>
        </p:nvSpPr>
        <p:spPr>
          <a:xfrm>
            <a:off x="7962519" y="152851"/>
            <a:ext cx="3084891" cy="1478570"/>
          </a:xfrm>
        </p:spPr>
        <p:txBody>
          <a:bodyPr rtlCol="0">
            <a:normAutofit/>
          </a:bodyPr>
          <a:lstStyle/>
          <a:p>
            <a:r>
              <a:rPr lang="es-ES" sz="3200" noProof="1"/>
              <a:t>¿Qué es Tope en una pila?</a:t>
            </a:r>
          </a:p>
        </p:txBody>
      </p:sp>
      <p:sp>
        <p:nvSpPr>
          <p:cNvPr id="3" name="Marcador de contenido 2">
            <a:extLst>
              <a:ext uri="{FF2B5EF4-FFF2-40B4-BE49-F238E27FC236}">
                <a16:creationId xmlns:a16="http://schemas.microsoft.com/office/drawing/2014/main" id="{78399AB7-9E36-4EAD-B44A-9E0CEA24AACE}"/>
              </a:ext>
            </a:extLst>
          </p:cNvPr>
          <p:cNvSpPr>
            <a:spLocks noGrp="1"/>
          </p:cNvSpPr>
          <p:nvPr>
            <p:ph idx="1"/>
          </p:nvPr>
        </p:nvSpPr>
        <p:spPr>
          <a:xfrm>
            <a:off x="7678090" y="1521355"/>
            <a:ext cx="4293777" cy="4346046"/>
          </a:xfrm>
        </p:spPr>
        <p:txBody>
          <a:bodyPr rtlCol="0">
            <a:noAutofit/>
          </a:bodyPr>
          <a:lstStyle/>
          <a:p>
            <a:r>
              <a:rPr lang="es-ES" sz="1400" dirty="0"/>
              <a:t>Max al igual que tope es un variable que es muy usada en una pila, que se encuentra declarada en la clase y se le da un valor en el constructor.</a:t>
            </a:r>
          </a:p>
          <a:p>
            <a:r>
              <a:rPr lang="es-ES" sz="1400" dirty="0"/>
              <a:t>Se refiere al número máximo de elementos que puede contener la pila. Este tamaño máximo suele ser definido al momento de crear la pila y se utiliza para evitar que se exceda la capacidad de la memoria. Al intentar insertar un elemento en una pila que ya ha alcanzado su tamaño máximo, se produce un error de desbordamiento.</a:t>
            </a:r>
          </a:p>
        </p:txBody>
      </p:sp>
      <p:pic>
        <p:nvPicPr>
          <p:cNvPr id="5" name="Imagen 4">
            <a:extLst>
              <a:ext uri="{FF2B5EF4-FFF2-40B4-BE49-F238E27FC236}">
                <a16:creationId xmlns:a16="http://schemas.microsoft.com/office/drawing/2014/main" id="{E396DBD5-3090-4225-BBA7-D61CCC6AE2B4}"/>
              </a:ext>
            </a:extLst>
          </p:cNvPr>
          <p:cNvPicPr>
            <a:picLocks noChangeAspect="1"/>
          </p:cNvPicPr>
          <p:nvPr/>
        </p:nvPicPr>
        <p:blipFill>
          <a:blip r:embed="rId4"/>
          <a:stretch>
            <a:fillRect/>
          </a:stretch>
        </p:blipFill>
        <p:spPr>
          <a:xfrm>
            <a:off x="987232" y="1723128"/>
            <a:ext cx="5572881" cy="3411744"/>
          </a:xfrm>
          <a:prstGeom prst="rect">
            <a:avLst/>
          </a:prstGeom>
        </p:spPr>
      </p:pic>
    </p:spTree>
    <p:extLst>
      <p:ext uri="{BB962C8B-B14F-4D97-AF65-F5344CB8AC3E}">
        <p14:creationId xmlns:p14="http://schemas.microsoft.com/office/powerpoint/2010/main" val="4106178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8276CC-A214-4042-B1D2-2FF8D9B8352F}"/>
              </a:ext>
            </a:extLst>
          </p:cNvPr>
          <p:cNvSpPr>
            <a:spLocks noGrp="1"/>
          </p:cNvSpPr>
          <p:nvPr>
            <p:ph type="ctrTitle"/>
          </p:nvPr>
        </p:nvSpPr>
        <p:spPr>
          <a:xfrm>
            <a:off x="1876423" y="224896"/>
            <a:ext cx="8791575" cy="2387600"/>
          </a:xfrm>
        </p:spPr>
        <p:txBody>
          <a:bodyPr/>
          <a:lstStyle/>
          <a:p>
            <a:r>
              <a:rPr lang="es-ES" dirty="0"/>
              <a:t>¿</a:t>
            </a:r>
            <a:r>
              <a:rPr lang="es-ES" dirty="0" err="1"/>
              <a:t>Aque</a:t>
            </a:r>
            <a:r>
              <a:rPr lang="es-ES" dirty="0"/>
              <a:t> se refieren los métodos </a:t>
            </a:r>
            <a:r>
              <a:rPr lang="es-ES" dirty="0" err="1"/>
              <a:t>es_vacio</a:t>
            </a:r>
            <a:r>
              <a:rPr lang="es-ES" dirty="0"/>
              <a:t>(), </a:t>
            </a:r>
            <a:r>
              <a:rPr lang="es-ES" dirty="0" err="1"/>
              <a:t>es_lleno</a:t>
            </a:r>
            <a:r>
              <a:rPr lang="es-ES" dirty="0"/>
              <a:t>(), en una pila?</a:t>
            </a:r>
          </a:p>
        </p:txBody>
      </p:sp>
      <p:pic>
        <p:nvPicPr>
          <p:cNvPr id="4" name="Imagen 3">
            <a:extLst>
              <a:ext uri="{FF2B5EF4-FFF2-40B4-BE49-F238E27FC236}">
                <a16:creationId xmlns:a16="http://schemas.microsoft.com/office/drawing/2014/main" id="{F2558438-B13B-4E3E-A056-7AE8E60EC982}"/>
              </a:ext>
            </a:extLst>
          </p:cNvPr>
          <p:cNvPicPr>
            <a:picLocks noChangeAspect="1"/>
          </p:cNvPicPr>
          <p:nvPr/>
        </p:nvPicPr>
        <p:blipFill>
          <a:blip r:embed="rId2"/>
          <a:stretch>
            <a:fillRect/>
          </a:stretch>
        </p:blipFill>
        <p:spPr>
          <a:xfrm>
            <a:off x="1876422" y="4718312"/>
            <a:ext cx="2695951" cy="1914792"/>
          </a:xfrm>
          <a:prstGeom prst="rect">
            <a:avLst/>
          </a:prstGeom>
        </p:spPr>
      </p:pic>
      <p:sp>
        <p:nvSpPr>
          <p:cNvPr id="3" name="Subtítulo 2">
            <a:extLst>
              <a:ext uri="{FF2B5EF4-FFF2-40B4-BE49-F238E27FC236}">
                <a16:creationId xmlns:a16="http://schemas.microsoft.com/office/drawing/2014/main" id="{DB480769-3CF6-43DF-BC8C-3D7CD235BABD}"/>
              </a:ext>
            </a:extLst>
          </p:cNvPr>
          <p:cNvSpPr>
            <a:spLocks noGrp="1"/>
          </p:cNvSpPr>
          <p:nvPr>
            <p:ph type="subTitle" idx="1"/>
          </p:nvPr>
        </p:nvSpPr>
        <p:spPr>
          <a:xfrm>
            <a:off x="1876422" y="2746905"/>
            <a:ext cx="8791575" cy="1655762"/>
          </a:xfrm>
        </p:spPr>
        <p:txBody>
          <a:bodyPr>
            <a:normAutofit fontScale="92500"/>
          </a:bodyPr>
          <a:lstStyle/>
          <a:p>
            <a:r>
              <a:rPr lang="es-ES" dirty="0"/>
              <a:t>Son métodos de tipo booleano, y retornan valores de tipo booleano.</a:t>
            </a:r>
          </a:p>
          <a:p>
            <a:r>
              <a:rPr lang="es-ES" dirty="0"/>
              <a:t>El método </a:t>
            </a:r>
            <a:r>
              <a:rPr lang="es-ES" dirty="0" err="1"/>
              <a:t>esvacio</a:t>
            </a:r>
            <a:r>
              <a:rPr lang="es-ES" dirty="0"/>
              <a:t>(), utiliza un </a:t>
            </a:r>
            <a:r>
              <a:rPr lang="es-ES" dirty="0" err="1"/>
              <a:t>if</a:t>
            </a:r>
            <a:r>
              <a:rPr lang="es-ES" dirty="0"/>
              <a:t> que pregunta a la pila si se hay valores o no, el método </a:t>
            </a:r>
            <a:r>
              <a:rPr lang="es-ES" dirty="0" err="1"/>
              <a:t>eslleno</a:t>
            </a:r>
            <a:r>
              <a:rPr lang="es-ES" dirty="0"/>
              <a:t>(), utiliza un </a:t>
            </a:r>
            <a:r>
              <a:rPr lang="es-ES" dirty="0" err="1"/>
              <a:t>if</a:t>
            </a:r>
            <a:r>
              <a:rPr lang="es-ES" dirty="0"/>
              <a:t> que pregunta a la pila si esta llena, y si esta llena aunque se ingresen mas datos, simplemente </a:t>
            </a:r>
            <a:r>
              <a:rPr lang="es-ES" dirty="0" err="1"/>
              <a:t>desapareceran</a:t>
            </a:r>
            <a:r>
              <a:rPr lang="es-ES" dirty="0"/>
              <a:t>.</a:t>
            </a:r>
          </a:p>
        </p:txBody>
      </p:sp>
      <p:pic>
        <p:nvPicPr>
          <p:cNvPr id="5" name="Imagen 4">
            <a:extLst>
              <a:ext uri="{FF2B5EF4-FFF2-40B4-BE49-F238E27FC236}">
                <a16:creationId xmlns:a16="http://schemas.microsoft.com/office/drawing/2014/main" id="{AEEE919B-5CA2-48BB-876C-E58701164E88}"/>
              </a:ext>
            </a:extLst>
          </p:cNvPr>
          <p:cNvPicPr>
            <a:picLocks noChangeAspect="1"/>
          </p:cNvPicPr>
          <p:nvPr/>
        </p:nvPicPr>
        <p:blipFill>
          <a:blip r:embed="rId3"/>
          <a:stretch>
            <a:fillRect/>
          </a:stretch>
        </p:blipFill>
        <p:spPr>
          <a:xfrm>
            <a:off x="6412254" y="4718312"/>
            <a:ext cx="2999841" cy="1914792"/>
          </a:xfrm>
          <a:prstGeom prst="rect">
            <a:avLst/>
          </a:prstGeom>
        </p:spPr>
      </p:pic>
    </p:spTree>
    <p:extLst>
      <p:ext uri="{BB962C8B-B14F-4D97-AF65-F5344CB8AC3E}">
        <p14:creationId xmlns:p14="http://schemas.microsoft.com/office/powerpoint/2010/main" val="2863995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81A29E-26B0-4503-8F7B-0BC5990F7CBA}"/>
              </a:ext>
            </a:extLst>
          </p:cNvPr>
          <p:cNvSpPr>
            <a:spLocks noGrp="1"/>
          </p:cNvSpPr>
          <p:nvPr>
            <p:ph type="title"/>
          </p:nvPr>
        </p:nvSpPr>
        <p:spPr/>
        <p:txBody>
          <a:bodyPr/>
          <a:lstStyle/>
          <a:p>
            <a:r>
              <a:rPr lang="es-ES" dirty="0"/>
              <a:t>¿Qué son los métodos estáticos en java?</a:t>
            </a:r>
          </a:p>
        </p:txBody>
      </p:sp>
      <p:sp>
        <p:nvSpPr>
          <p:cNvPr id="4" name="Marcador de texto 3">
            <a:extLst>
              <a:ext uri="{FF2B5EF4-FFF2-40B4-BE49-F238E27FC236}">
                <a16:creationId xmlns:a16="http://schemas.microsoft.com/office/drawing/2014/main" id="{26F4444F-A9E3-49C0-A18B-2A2FA4BCFDAB}"/>
              </a:ext>
            </a:extLst>
          </p:cNvPr>
          <p:cNvSpPr>
            <a:spLocks noGrp="1"/>
          </p:cNvSpPr>
          <p:nvPr>
            <p:ph type="body" sz="half" idx="2"/>
          </p:nvPr>
        </p:nvSpPr>
        <p:spPr/>
        <p:txBody>
          <a:bodyPr/>
          <a:lstStyle/>
          <a:p>
            <a:r>
              <a:rPr lang="es-ES" dirty="0"/>
              <a:t>Un método estático, es muy diferente al método </a:t>
            </a:r>
            <a:r>
              <a:rPr lang="es-ES" dirty="0" err="1"/>
              <a:t>estatico</a:t>
            </a:r>
            <a:r>
              <a:rPr lang="es-ES" dirty="0"/>
              <a:t> </a:t>
            </a:r>
            <a:r>
              <a:rPr lang="es-ES" dirty="0" err="1"/>
              <a:t>Main</a:t>
            </a:r>
            <a:r>
              <a:rPr lang="es-ES" dirty="0"/>
              <a:t>, en este método no podemos correr código, solamente podemos desarrollar la lógica o el procedimiento que realizara.</a:t>
            </a:r>
          </a:p>
          <a:p>
            <a:r>
              <a:rPr lang="es-ES" dirty="0"/>
              <a:t>En cambio el método </a:t>
            </a:r>
            <a:r>
              <a:rPr lang="es-ES" dirty="0" err="1"/>
              <a:t>estatico</a:t>
            </a:r>
            <a:r>
              <a:rPr lang="es-ES" dirty="0"/>
              <a:t> </a:t>
            </a:r>
            <a:r>
              <a:rPr lang="es-ES" dirty="0" err="1"/>
              <a:t>Main</a:t>
            </a:r>
            <a:r>
              <a:rPr lang="es-ES" dirty="0"/>
              <a:t> puedes correr código, entonces ¿para que sirven los métodos estáticos no </a:t>
            </a:r>
            <a:r>
              <a:rPr lang="es-ES" dirty="0" err="1"/>
              <a:t>main</a:t>
            </a:r>
            <a:r>
              <a:rPr lang="es-ES" dirty="0"/>
              <a:t> si no </a:t>
            </a:r>
            <a:r>
              <a:rPr lang="es-ES" dirty="0" err="1"/>
              <a:t>peuden</a:t>
            </a:r>
            <a:r>
              <a:rPr lang="es-ES" dirty="0"/>
              <a:t> correr </a:t>
            </a:r>
            <a:r>
              <a:rPr lang="es-ES" dirty="0" err="1"/>
              <a:t>codigo</a:t>
            </a:r>
            <a:r>
              <a:rPr lang="es-ES" dirty="0"/>
              <a:t>?</a:t>
            </a:r>
          </a:p>
          <a:p>
            <a:r>
              <a:rPr lang="es-ES" dirty="0"/>
              <a:t>Si que pueden correr código cuando se les instancia en el método </a:t>
            </a:r>
            <a:r>
              <a:rPr lang="es-ES" dirty="0" err="1"/>
              <a:t>Main</a:t>
            </a:r>
            <a:r>
              <a:rPr lang="es-ES" dirty="0"/>
              <a:t>, </a:t>
            </a:r>
            <a:r>
              <a:rPr lang="es-ES" dirty="0" err="1"/>
              <a:t>véamoslo</a:t>
            </a:r>
            <a:r>
              <a:rPr lang="es-ES" dirty="0"/>
              <a:t> como una clase con menos complejidad que realizara un procedimiento según nuestros requerimientos.</a:t>
            </a:r>
          </a:p>
        </p:txBody>
      </p:sp>
      <p:pic>
        <p:nvPicPr>
          <p:cNvPr id="7" name="Imagen 6">
            <a:extLst>
              <a:ext uri="{FF2B5EF4-FFF2-40B4-BE49-F238E27FC236}">
                <a16:creationId xmlns:a16="http://schemas.microsoft.com/office/drawing/2014/main" id="{05FE6BBC-E884-4CE4-8E55-A800C2B94247}"/>
              </a:ext>
            </a:extLst>
          </p:cNvPr>
          <p:cNvPicPr>
            <a:picLocks noChangeAspect="1"/>
          </p:cNvPicPr>
          <p:nvPr/>
        </p:nvPicPr>
        <p:blipFill>
          <a:blip r:embed="rId2"/>
          <a:stretch>
            <a:fillRect/>
          </a:stretch>
        </p:blipFill>
        <p:spPr>
          <a:xfrm>
            <a:off x="7236787" y="160867"/>
            <a:ext cx="4752367" cy="3403600"/>
          </a:xfrm>
          <a:prstGeom prst="rect">
            <a:avLst/>
          </a:prstGeom>
        </p:spPr>
      </p:pic>
      <p:pic>
        <p:nvPicPr>
          <p:cNvPr id="8" name="Imagen 7">
            <a:extLst>
              <a:ext uri="{FF2B5EF4-FFF2-40B4-BE49-F238E27FC236}">
                <a16:creationId xmlns:a16="http://schemas.microsoft.com/office/drawing/2014/main" id="{0CEF5F1D-B69F-4C46-B8B0-5A7ED62BACBC}"/>
              </a:ext>
            </a:extLst>
          </p:cNvPr>
          <p:cNvPicPr>
            <a:picLocks noChangeAspect="1"/>
          </p:cNvPicPr>
          <p:nvPr/>
        </p:nvPicPr>
        <p:blipFill>
          <a:blip r:embed="rId3"/>
          <a:stretch>
            <a:fillRect/>
          </a:stretch>
        </p:blipFill>
        <p:spPr>
          <a:xfrm>
            <a:off x="7683888" y="3903016"/>
            <a:ext cx="3858163" cy="1676634"/>
          </a:xfrm>
          <a:prstGeom prst="rect">
            <a:avLst/>
          </a:prstGeom>
        </p:spPr>
      </p:pic>
    </p:spTree>
    <p:extLst>
      <p:ext uri="{BB962C8B-B14F-4D97-AF65-F5344CB8AC3E}">
        <p14:creationId xmlns:p14="http://schemas.microsoft.com/office/powerpoint/2010/main" val="6199554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36806984_TF45165253.potx" id="{D7286FD6-D8A0-475F-B72A-7A2D9D252E9C}" vid="{00450BCF-A259-45DF-92BF-CA936E507D9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1CBB0-BAA0-4983-8F2B-E10AF3358DA8}">
  <ds:schemaRefs>
    <ds:schemaRef ds:uri="http://schemas.microsoft.com/office/infopath/2007/PartnerControls"/>
    <ds:schemaRef ds:uri="http://schemas.microsoft.com/office/2006/metadata/properties"/>
    <ds:schemaRef ds:uri="http://www.w3.org/XML/1998/namespace"/>
    <ds:schemaRef ds:uri="http://schemas.microsoft.com/office/2006/documentManagement/types"/>
    <ds:schemaRef ds:uri="71af3243-3dd4-4a8d-8c0d-dd76da1f02a5"/>
    <ds:schemaRef ds:uri="http://purl.org/dc/terms/"/>
    <ds:schemaRef ds:uri="http://purl.org/dc/elements/1.1/"/>
    <ds:schemaRef ds:uri="http://purl.org/dc/dcmitype/"/>
    <ds:schemaRef ds:uri="http://schemas.openxmlformats.org/package/2006/metadata/core-properties"/>
    <ds:schemaRef ds:uri="16c05727-aa75-4e4a-9b5f-8a80a1165891"/>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Diseño de circuito</Template>
  <TotalTime>0</TotalTime>
  <Words>989</Words>
  <Application>Microsoft Office PowerPoint</Application>
  <PresentationFormat>Panorámica</PresentationFormat>
  <Paragraphs>47</Paragraphs>
  <Slides>11</Slides>
  <Notes>7</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Arial</vt:lpstr>
      <vt:lpstr>Calibri</vt:lpstr>
      <vt:lpstr>Trebuchet MS</vt:lpstr>
      <vt:lpstr>Tw Cen MT</vt:lpstr>
      <vt:lpstr>Circuito</vt:lpstr>
      <vt:lpstr>Estructura de datos</vt:lpstr>
      <vt:lpstr>¿A que nos referimos cuando hablamos de estructura de dato?</vt:lpstr>
      <vt:lpstr>¿Qué tipo de estructura de datos existen?</vt:lpstr>
      <vt:lpstr>¿pregunta 3?</vt:lpstr>
      <vt:lpstr>¿Qué es una pila?</vt:lpstr>
      <vt:lpstr>¿Qué es Tope en una pila?</vt:lpstr>
      <vt:lpstr>¿Qué es Tope en una pila?</vt:lpstr>
      <vt:lpstr>¿Aque se refieren los métodos es_vacio(), es_lleno(), en una pila?</vt:lpstr>
      <vt:lpstr>¿Qué son los métodos estáticos en java?</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2023-05-12T21:10:27Z</dcterms:created>
  <dcterms:modified xsi:type="dcterms:W3CDTF">2023-05-12T23:02:58Z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